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6" r:id="rId4"/>
    <p:sldId id="264" r:id="rId5"/>
    <p:sldId id="271" r:id="rId6"/>
    <p:sldId id="287" r:id="rId7"/>
    <p:sldId id="293" r:id="rId8"/>
    <p:sldId id="296" r:id="rId9"/>
    <p:sldId id="288" r:id="rId10"/>
    <p:sldId id="257" r:id="rId11"/>
    <p:sldId id="289" r:id="rId12"/>
    <p:sldId id="272" r:id="rId13"/>
    <p:sldId id="291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99FF"/>
    <a:srgbClr val="FFCCFF"/>
    <a:srgbClr val="FF99FF"/>
    <a:srgbClr val="CC66FF"/>
    <a:srgbClr val="CCFF99"/>
    <a:srgbClr val="FFFFCC"/>
    <a:srgbClr val="FFFF99"/>
    <a:srgbClr val="FFFF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1" autoAdjust="0"/>
  </p:normalViewPr>
  <p:slideViewPr>
    <p:cSldViewPr>
      <p:cViewPr varScale="1">
        <p:scale>
          <a:sx n="57" d="100"/>
          <a:sy n="57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12.xml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191" y="-109182"/>
            <a:ext cx="9144000" cy="696718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91726" y="188640"/>
            <a:ext cx="680346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Особенности организации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учебно-воспитательного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процесса с использованием нового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образовательного </a:t>
            </a:r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оборудования</a:t>
            </a:r>
          </a:p>
          <a:p>
            <a:pPr algn="ctr"/>
            <a:r>
              <a:rPr lang="ru-RU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Жигулина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Ольга Геннадьевна</a:t>
            </a:r>
          </a:p>
          <a:p>
            <a:pPr algn="ctr"/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читель начальных классов ГБОУ ООШ №9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4" descr="http://www.jucarila.ro/media/catalog/product/cache/1/image/6dd5af2e49888e53396b634b4a11ac3b/m/i/micro-8852200.jpg"/>
          <p:cNvPicPr>
            <a:picLocks noChangeAspect="1" noChangeArrowheads="1"/>
          </p:cNvPicPr>
          <p:nvPr/>
        </p:nvPicPr>
        <p:blipFill>
          <a:blip r:embed="rId4" cstate="print"/>
          <a:srcRect l="22222" t="1852" r="22222" b="3703"/>
          <a:stretch>
            <a:fillRect/>
          </a:stretch>
        </p:blipFill>
        <p:spPr bwMode="auto">
          <a:xfrm>
            <a:off x="539552" y="3717032"/>
            <a:ext cx="1395142" cy="2371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http://www.foroffice.ru/upload/iblock/db4/avervision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29824" y="3610209"/>
            <a:ext cx="1143008" cy="1763486"/>
          </a:xfrm>
          <a:prstGeom prst="roundRect">
            <a:avLst>
              <a:gd name="adj" fmla="val 371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http://kruf9.3dn.ru/img/procla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1465" y="4723538"/>
            <a:ext cx="3357586" cy="1951701"/>
          </a:xfrm>
          <a:prstGeom prst="roundRect">
            <a:avLst>
              <a:gd name="adj" fmla="val 4298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http://kruf9.3dn.ru/img/prolo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5" y="4725144"/>
            <a:ext cx="2090507" cy="1966627"/>
          </a:xfrm>
          <a:prstGeom prst="roundRect">
            <a:avLst>
              <a:gd name="adj" fmla="val 2897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2" descr="G:\logo.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936"/>
          <a:stretch>
            <a:fillRect/>
          </a:stretch>
        </p:blipFill>
        <p:spPr bwMode="auto">
          <a:xfrm>
            <a:off x="0" y="234764"/>
            <a:ext cx="1087620" cy="1143008"/>
          </a:xfrm>
          <a:prstGeom prst="roundRect">
            <a:avLst>
              <a:gd name="adj" fmla="val 343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6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09181"/>
            <a:ext cx="9144000" cy="6967181"/>
          </a:xfrm>
          <a:prstGeom prst="rect">
            <a:avLst/>
          </a:prstGeom>
          <a:noFill/>
        </p:spPr>
      </p:pic>
      <p:pic>
        <p:nvPicPr>
          <p:cNvPr id="3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4279" y="7824"/>
            <a:ext cx="9144000" cy="6967181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73892"/>
              </p:ext>
            </p:extLst>
          </p:nvPr>
        </p:nvGraphicFramePr>
        <p:xfrm>
          <a:off x="539552" y="2564904"/>
          <a:ext cx="7416825" cy="326302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469095"/>
                <a:gridCol w="1740225"/>
                <a:gridCol w="1469095"/>
                <a:gridCol w="1469095"/>
                <a:gridCol w="1269315"/>
              </a:tblGrid>
              <a:tr h="3979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температуры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3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у окна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 в середине класса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у входной двери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598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Кабинет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267" y="-74726"/>
            <a:ext cx="7668852" cy="2031683"/>
          </a:xfrm>
          <a:prstGeom prst="roundRect">
            <a:avLst>
              <a:gd name="adj" fmla="val 3169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Лабораторная работа №1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Измерение температуры воздуха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kruf9.3dn.ru/img/pro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7258"/>
            <a:ext cx="2016224" cy="1896745"/>
          </a:xfrm>
          <a:prstGeom prst="roundRect">
            <a:avLst>
              <a:gd name="adj" fmla="val 2935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09181"/>
            <a:ext cx="9144000" cy="6967181"/>
          </a:xfrm>
          <a:prstGeom prst="rect">
            <a:avLst/>
          </a:prstGeom>
          <a:noFill/>
        </p:spPr>
      </p:pic>
      <p:pic>
        <p:nvPicPr>
          <p:cNvPr id="3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396" y="7306"/>
            <a:ext cx="9144000" cy="6967181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92093"/>
              </p:ext>
            </p:extLst>
          </p:nvPr>
        </p:nvGraphicFramePr>
        <p:xfrm>
          <a:off x="539552" y="2420888"/>
          <a:ext cx="7704856" cy="4413189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841260"/>
                <a:gridCol w="2181076"/>
                <a:gridCol w="1841260"/>
                <a:gridCol w="1841260"/>
              </a:tblGrid>
              <a:tr h="2443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температуры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4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температуры утром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температуры днем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12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Кабинет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12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Коридор 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1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Улица 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333" y="-42843"/>
            <a:ext cx="7853036" cy="2031683"/>
          </a:xfrm>
          <a:prstGeom prst="roundRect">
            <a:avLst>
              <a:gd name="adj" fmla="val 3169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Лабораторная работа №2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Измерение температуры воздуха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kruf9.3dn.ru/img/pro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53" y="7306"/>
            <a:ext cx="2029809" cy="1909526"/>
          </a:xfrm>
          <a:prstGeom prst="roundRect">
            <a:avLst>
              <a:gd name="adj" fmla="val 30116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042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09181"/>
            <a:ext cx="9144000" cy="6967181"/>
          </a:xfrm>
          <a:prstGeom prst="rect">
            <a:avLst/>
          </a:prstGeom>
          <a:noFill/>
        </p:spPr>
      </p:pic>
      <p:sp>
        <p:nvSpPr>
          <p:cNvPr id="4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Ноутбук</a:t>
            </a:r>
            <a:r>
              <a:rPr lang="ru-RU" dirty="0" smtClean="0"/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9876" name="AutoShape 4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736526" y="5727873"/>
            <a:ext cx="7776864" cy="941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Свободный доступ к  разнообразным </a:t>
            </a:r>
          </a:p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информационным ресурсам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gray">
          <a:xfrm>
            <a:off x="774626" y="4647753"/>
            <a:ext cx="7776864" cy="941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Выход в АСУ РСО, работа </a:t>
            </a:r>
          </a:p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электронным журналом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gray">
          <a:xfrm>
            <a:off x="742876" y="3573016"/>
            <a:ext cx="7776864" cy="941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Интерактивные упражнения по формированию </a:t>
            </a:r>
          </a:p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орфографической зоркости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9" name="AutoShape 7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742876" y="2492896"/>
            <a:ext cx="7776864" cy="941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Тренажеры для изучения таблицы сложения </a:t>
            </a:r>
          </a:p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таблицы умножения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80" name="AutoShape 8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776594" y="1412776"/>
            <a:ext cx="7776864" cy="941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Проверка техники чтения, интерактивные тесты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6174" y="1556792"/>
            <a:ext cx="670420" cy="706115"/>
            <a:chOff x="2078" y="1680"/>
            <a:chExt cx="1615" cy="1615"/>
          </a:xfrm>
        </p:grpSpPr>
        <p:sp>
          <p:nvSpPr>
            <p:cNvPr id="7988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3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4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885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886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887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6174" y="2650877"/>
            <a:ext cx="670420" cy="706115"/>
            <a:chOff x="2078" y="1680"/>
            <a:chExt cx="1615" cy="1615"/>
          </a:xfrm>
        </p:grpSpPr>
        <p:sp>
          <p:nvSpPr>
            <p:cNvPr id="79889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0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1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892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893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894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06174" y="3730997"/>
            <a:ext cx="670420" cy="706115"/>
            <a:chOff x="2078" y="1680"/>
            <a:chExt cx="1615" cy="1615"/>
          </a:xfrm>
        </p:grpSpPr>
        <p:sp>
          <p:nvSpPr>
            <p:cNvPr id="79896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7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8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899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900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901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06174" y="4811117"/>
            <a:ext cx="670420" cy="706115"/>
            <a:chOff x="2078" y="1680"/>
            <a:chExt cx="1615" cy="1615"/>
          </a:xfrm>
        </p:grpSpPr>
        <p:sp>
          <p:nvSpPr>
            <p:cNvPr id="79903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904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905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906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907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908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07504" y="5819229"/>
            <a:ext cx="625725" cy="706115"/>
            <a:chOff x="2078" y="1680"/>
            <a:chExt cx="1615" cy="1615"/>
          </a:xfrm>
        </p:grpSpPr>
        <p:sp>
          <p:nvSpPr>
            <p:cNvPr id="79910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911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912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913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914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915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8662" y="-4251"/>
            <a:ext cx="1887114" cy="1417027"/>
          </a:xfrm>
          <a:prstGeom prst="roundRect">
            <a:avLst>
              <a:gd name="adj" fmla="val 44005"/>
            </a:avLst>
          </a:prstGeom>
          <a:noFill/>
          <a:ln w="12700" algn="in">
            <a:solidFill>
              <a:srgbClr val="C04D00"/>
            </a:solidFill>
            <a:round/>
            <a:headEnd/>
            <a:tailEnd/>
          </a:ln>
          <a:effectLst>
            <a:outerShdw dist="107763" dir="18900000" algn="ctr" rotWithShape="0">
              <a:schemeClr val="accent5">
                <a:lumMod val="90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193" y="-18652"/>
            <a:ext cx="9144000" cy="6967181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474614"/>
            <a:ext cx="2399665" cy="179959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471589"/>
            <a:ext cx="2399665" cy="179959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85" y="4535780"/>
            <a:ext cx="2399665" cy="179959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46" y="4869160"/>
            <a:ext cx="2399665" cy="179959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409787"/>
            <a:ext cx="2399665" cy="179959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1" name="Рисунок 1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107" y="116632"/>
            <a:ext cx="2399665" cy="179959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2" name="Рисунок 11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45452"/>
            <a:ext cx="2399030" cy="179959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3" name="Рисунок 1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09787"/>
            <a:ext cx="2399665" cy="179959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58153"/>
            <a:ext cx="2399665" cy="179959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" name="Управляющая кнопка: домой 1">
            <a:hlinkClick r:id="rId13" action="ppaction://hlinksldjump" highlightClick="1"/>
          </p:cNvPr>
          <p:cNvSpPr/>
          <p:nvPr/>
        </p:nvSpPr>
        <p:spPr>
          <a:xfrm>
            <a:off x="8267809" y="6335370"/>
            <a:ext cx="696679" cy="52263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09181"/>
            <a:ext cx="9144000" cy="6967181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97122"/>
              </p:ext>
            </p:extLst>
          </p:nvPr>
        </p:nvGraphicFramePr>
        <p:xfrm>
          <a:off x="173624" y="1988840"/>
          <a:ext cx="8286808" cy="4320365"/>
        </p:xfrm>
        <a:graphic>
          <a:graphicData uri="http://schemas.openxmlformats.org/drawingml/2006/table">
            <a:tbl>
              <a:tblPr/>
              <a:tblGrid>
                <a:gridCol w="743715"/>
                <a:gridCol w="2604162"/>
                <a:gridCol w="2244967"/>
                <a:gridCol w="2693964"/>
              </a:tblGrid>
              <a:tr h="3634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Классы</a:t>
                      </a:r>
                      <a:endParaRPr lang="ru-RU" sz="1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38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Непрерывная длительность (мин.), не более</a:t>
                      </a:r>
                      <a:endParaRPr lang="ru-RU" sz="1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Просмотр статических изображений на учебных досках и экранах отраженного свечения</a:t>
                      </a:r>
                      <a:endParaRPr lang="ru-RU" sz="1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Просмотр динамических изображений на учебных досках и экранах отраженного свечения</a:t>
                      </a:r>
                      <a:endParaRPr lang="ru-RU" sz="1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Работа с изображением на индивидуальном мониторе компьютера и клавиатурой</a:t>
                      </a:r>
                      <a:endParaRPr lang="ru-RU" sz="1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  <a:tr h="352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1-2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800" b="1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  <a:tr h="352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3-4</a:t>
                      </a:r>
                      <a:endParaRPr lang="ru-RU" sz="2800" b="1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  <a:tr h="352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5-7</a:t>
                      </a:r>
                      <a:endParaRPr lang="ru-RU" sz="2800" b="1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2800" b="1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  <a:tr h="354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8-11</a:t>
                      </a:r>
                      <a:endParaRPr lang="ru-RU" sz="2800" b="1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2800" b="1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1925" y="44624"/>
            <a:ext cx="7872443" cy="1485859"/>
            <a:chOff x="208290" y="428604"/>
            <a:chExt cx="8540174" cy="1143008"/>
          </a:xfrm>
        </p:grpSpPr>
        <p:grpSp>
          <p:nvGrpSpPr>
            <p:cNvPr id="16" name="Группа 12"/>
            <p:cNvGrpSpPr/>
            <p:nvPr/>
          </p:nvGrpSpPr>
          <p:grpSpPr>
            <a:xfrm>
              <a:off x="208290" y="428604"/>
              <a:ext cx="8540174" cy="1082970"/>
              <a:chOff x="208290" y="620688"/>
              <a:chExt cx="8540174" cy="1368152"/>
            </a:xfr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9" name="Нашивка 18"/>
              <p:cNvSpPr/>
              <p:nvPr/>
            </p:nvSpPr>
            <p:spPr>
              <a:xfrm>
                <a:off x="1691680" y="620688"/>
                <a:ext cx="7056784" cy="1368152"/>
              </a:xfrm>
              <a:prstGeom prst="chevron">
                <a:avLst>
                  <a:gd name="adj" fmla="val 28734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Нашивка 19"/>
              <p:cNvSpPr/>
              <p:nvPr/>
            </p:nvSpPr>
            <p:spPr>
              <a:xfrm flipH="1">
                <a:off x="208290" y="620688"/>
                <a:ext cx="1512168" cy="1368152"/>
              </a:xfrm>
              <a:prstGeom prst="chevron">
                <a:avLst>
                  <a:gd name="adj" fmla="val 28734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60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43108" y="505406"/>
              <a:ext cx="6264696" cy="1065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1" dirty="0" smtClean="0">
                  <a:solidFill>
                    <a:srgbClr val="800000"/>
                  </a:solidFill>
                  <a:latin typeface="Monotype Corsiva" pitchFamily="66" charset="0"/>
                </a:rPr>
                <a:t>Непрерывное время работы с техническими средствами обучения</a:t>
              </a:r>
            </a:p>
            <a:p>
              <a:pPr algn="ctr"/>
              <a:r>
                <a:rPr lang="ru-RU" sz="2000" b="1" i="1" dirty="0" smtClean="0">
                  <a:solidFill>
                    <a:srgbClr val="800000"/>
                  </a:solidFill>
                  <a:latin typeface="Monotype Corsiva" pitchFamily="66" charset="0"/>
                </a:rPr>
                <a:t>(</a:t>
              </a:r>
              <a:r>
                <a:rPr lang="ru-RU" sz="2000" b="1" i="1" dirty="0" err="1" smtClean="0">
                  <a:solidFill>
                    <a:srgbClr val="800000"/>
                  </a:solidFill>
                  <a:latin typeface="Monotype Corsiva" pitchFamily="66" charset="0"/>
                </a:rPr>
                <a:t>СанПиН</a:t>
              </a:r>
              <a:r>
                <a:rPr lang="ru-RU" sz="2000" b="1" i="1" dirty="0" smtClean="0">
                  <a:solidFill>
                    <a:srgbClr val="800000"/>
                  </a:solidFill>
                  <a:latin typeface="Monotype Corsiva" pitchFamily="66" charset="0"/>
                </a:rPr>
                <a:t> от1 сентября 2011года)</a:t>
              </a:r>
              <a:endParaRPr lang="ru-RU" sz="2000" dirty="0">
                <a:solidFill>
                  <a:srgbClr val="800000"/>
                </a:solidFill>
                <a:latin typeface="Monotype Corsiva" pitchFamily="66" charset="0"/>
              </a:endParaRPr>
            </a:p>
          </p:txBody>
        </p:sp>
        <p:pic>
          <p:nvPicPr>
            <p:cNvPr id="18" name="Picture 4" descr="C:\Users\Ольга\Pictures\К18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500042"/>
              <a:ext cx="1071570" cy="1071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079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09181"/>
            <a:ext cx="9144000" cy="6967181"/>
          </a:xfrm>
          <a:prstGeom prst="rect">
            <a:avLst/>
          </a:prstGeom>
          <a:noFill/>
        </p:spPr>
      </p:pic>
      <p:grpSp>
        <p:nvGrpSpPr>
          <p:cNvPr id="4" name="Группа 14"/>
          <p:cNvGrpSpPr/>
          <p:nvPr/>
        </p:nvGrpSpPr>
        <p:grpSpPr>
          <a:xfrm>
            <a:off x="208290" y="260648"/>
            <a:ext cx="7748086" cy="1440160"/>
            <a:chOff x="208290" y="548680"/>
            <a:chExt cx="8540174" cy="1440160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" name="Группа 12"/>
            <p:cNvGrpSpPr/>
            <p:nvPr/>
          </p:nvGrpSpPr>
          <p:grpSpPr>
            <a:xfrm>
              <a:off x="208290" y="548680"/>
              <a:ext cx="8540174" cy="1440160"/>
              <a:chOff x="208290" y="620688"/>
              <a:chExt cx="8540174" cy="1368152"/>
            </a:xfrm>
            <a:grpFill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" name="Нашивка 1"/>
              <p:cNvSpPr/>
              <p:nvPr/>
            </p:nvSpPr>
            <p:spPr>
              <a:xfrm>
                <a:off x="1691680" y="620688"/>
                <a:ext cx="7056784" cy="1368152"/>
              </a:xfrm>
              <a:prstGeom prst="chevron">
                <a:avLst>
                  <a:gd name="adj" fmla="val 28734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Требования ФГОС</a:t>
                </a:r>
                <a:endParaRPr lang="ru-RU" sz="2800" b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Нашивка 2"/>
              <p:cNvSpPr/>
              <p:nvPr/>
            </p:nvSpPr>
            <p:spPr>
              <a:xfrm flipH="1">
                <a:off x="208290" y="620688"/>
                <a:ext cx="1512168" cy="1368152"/>
              </a:xfrm>
              <a:prstGeom prst="chevron">
                <a:avLst>
                  <a:gd name="adj" fmla="val 28734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5720" y="928670"/>
              <a:ext cx="107157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-36512" y="2071678"/>
            <a:ext cx="8640960" cy="3714776"/>
          </a:xfrm>
          <a:prstGeom prst="round2DiagRect">
            <a:avLst>
              <a:gd name="adj1" fmla="val 0"/>
              <a:gd name="adj2" fmla="val 432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457200" dist="152400" dir="21000000">
              <a:prstClr val="black">
                <a:alpha val="68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905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Воспитание и развитие качеств личности учащихся, отвечающих требованиям информационного общества, инновационной экономики; достижение личностных, предметных и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результатов освоения основной образовательной программы общего образования с использованием средств информационно-коммуникационных технологий (ИКТ). </a:t>
            </a:r>
          </a:p>
          <a:p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Поэтому появилась необходимость оснащения учебных кабинетов высокотехнологичным учебным оборудованием на базе цифровой техники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C:\Users\Ольга\Pictures\К1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32656"/>
            <a:ext cx="1263612" cy="12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logo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936"/>
          <a:stretch>
            <a:fillRect/>
          </a:stretch>
        </p:blipFill>
        <p:spPr bwMode="auto">
          <a:xfrm>
            <a:off x="6588224" y="453260"/>
            <a:ext cx="1087620" cy="1143008"/>
          </a:xfrm>
          <a:prstGeom prst="roundRect">
            <a:avLst>
              <a:gd name="adj" fmla="val 343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2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5202" y="-109181"/>
            <a:ext cx="9144000" cy="6967181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208290" y="44624"/>
            <a:ext cx="7532062" cy="1440160"/>
            <a:chOff x="208290" y="548680"/>
            <a:chExt cx="8540174" cy="1440160"/>
          </a:xfrm>
        </p:grpSpPr>
        <p:grpSp>
          <p:nvGrpSpPr>
            <p:cNvPr id="6" name="Группа 12"/>
            <p:cNvGrpSpPr/>
            <p:nvPr/>
          </p:nvGrpSpPr>
          <p:grpSpPr>
            <a:xfrm>
              <a:off x="208290" y="548680"/>
              <a:ext cx="8540174" cy="1440160"/>
              <a:chOff x="208290" y="620688"/>
              <a:chExt cx="8540174" cy="1368152"/>
            </a:xfr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" name="Нашивка 1"/>
              <p:cNvSpPr/>
              <p:nvPr/>
            </p:nvSpPr>
            <p:spPr>
              <a:xfrm>
                <a:off x="1691680" y="620688"/>
                <a:ext cx="7056784" cy="1368152"/>
              </a:xfrm>
              <a:prstGeom prst="chevron">
                <a:avLst>
                  <a:gd name="adj" fmla="val 28734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Современная система средств обучения</a:t>
                </a:r>
                <a:endParaRPr lang="ru-RU" sz="2800" b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Нашивка 2"/>
              <p:cNvSpPr/>
              <p:nvPr/>
            </p:nvSpPr>
            <p:spPr>
              <a:xfrm flipH="1">
                <a:off x="208290" y="620688"/>
                <a:ext cx="1512168" cy="1368152"/>
              </a:xfrm>
              <a:prstGeom prst="chevron">
                <a:avLst>
                  <a:gd name="adj" fmla="val 28734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5720" y="928670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42844" y="2071678"/>
            <a:ext cx="8317588" cy="3374116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457200" dist="152400" dir="21000000">
              <a:prstClr val="black">
                <a:alpha val="68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905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Современная система средств обучения (СССО)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это совокупность взаимосвязанных и взаимодействующих традиционных и инновационных средств обучения, которая интегрирует и функционально обеспечивает все уровни информационно-образовательной среды и обеспечивает выполнение требований ФГОС.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615" y="55487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СССО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C:\Users\Ольга\Pictures\К1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06" y="5246443"/>
            <a:ext cx="1406488" cy="14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09181"/>
            <a:ext cx="9144000" cy="6967181"/>
          </a:xfrm>
          <a:prstGeom prst="rect">
            <a:avLst/>
          </a:prstGeom>
          <a:noFill/>
        </p:spPr>
      </p:pic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2966082" y="1678050"/>
            <a:ext cx="5832648" cy="3717924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anchor="ctr"/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1619672" y="5321225"/>
            <a:ext cx="6191076" cy="10601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Эффективное использование учебного времени.</a:t>
            </a: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Выявление и развитие способностей обучающихся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05" name="AutoShape 49"/>
          <p:cNvSpPr>
            <a:spLocks noChangeArrowheads="1"/>
          </p:cNvSpPr>
          <p:nvPr/>
        </p:nvSpPr>
        <p:spPr bwMode="gray">
          <a:xfrm>
            <a:off x="2051720" y="4241105"/>
            <a:ext cx="6191076" cy="10601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эффективной самостоятельной работы </a:t>
            </a: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2269356" y="3088977"/>
            <a:ext cx="6191076" cy="10601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образовательных </a:t>
            </a: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типа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07" name="AutoShape 51"/>
          <p:cNvSpPr>
            <a:spLocks noChangeArrowheads="1"/>
          </p:cNvSpPr>
          <p:nvPr/>
        </p:nvSpPr>
        <p:spPr bwMode="gray">
          <a:xfrm>
            <a:off x="2051720" y="1936849"/>
            <a:ext cx="6191076" cy="10601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6FF66">
                  <a:shade val="30000"/>
                  <a:satMod val="115000"/>
                </a:srgbClr>
              </a:gs>
              <a:gs pos="50000">
                <a:srgbClr val="66FF66">
                  <a:shade val="67500"/>
                  <a:satMod val="115000"/>
                </a:srgbClr>
              </a:gs>
              <a:gs pos="100000">
                <a:srgbClr val="66FF66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Достижение планируемых результатов </a:t>
            </a: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всеми обучающимися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1619672" y="764704"/>
            <a:ext cx="6191076" cy="10601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информационно-образовательной</a:t>
            </a: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реды образовательного учреждения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238672" y="1175792"/>
            <a:ext cx="381000" cy="381000"/>
            <a:chOff x="2078" y="1680"/>
            <a:chExt cx="1615" cy="1615"/>
          </a:xfrm>
        </p:grpSpPr>
        <p:sp>
          <p:nvSpPr>
            <p:cNvPr id="7071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670720" y="2327920"/>
            <a:ext cx="381000" cy="381000"/>
            <a:chOff x="2078" y="1680"/>
            <a:chExt cx="1615" cy="1615"/>
          </a:xfrm>
        </p:grpSpPr>
        <p:sp>
          <p:nvSpPr>
            <p:cNvPr id="7071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2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835696" y="3408040"/>
            <a:ext cx="381000" cy="381000"/>
            <a:chOff x="2078" y="1680"/>
            <a:chExt cx="1615" cy="1615"/>
          </a:xfrm>
        </p:grpSpPr>
        <p:sp>
          <p:nvSpPr>
            <p:cNvPr id="7072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2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2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691680" y="4488160"/>
            <a:ext cx="381000" cy="381000"/>
            <a:chOff x="2078" y="1680"/>
            <a:chExt cx="1615" cy="1615"/>
          </a:xfrm>
        </p:grpSpPr>
        <p:sp>
          <p:nvSpPr>
            <p:cNvPr id="7073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4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36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1187624" y="5640288"/>
            <a:ext cx="355600" cy="381000"/>
            <a:chOff x="2078" y="1680"/>
            <a:chExt cx="1615" cy="1615"/>
          </a:xfrm>
        </p:grpSpPr>
        <p:sp>
          <p:nvSpPr>
            <p:cNvPr id="7073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4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 rot="16200000">
            <a:off x="-1842180" y="2898435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Интерактивные средства обучения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0787" y="-109181"/>
            <a:ext cx="9144000" cy="6967181"/>
          </a:xfrm>
          <a:prstGeom prst="rect">
            <a:avLst/>
          </a:prstGeom>
          <a:noFill/>
        </p:spPr>
      </p:pic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987" y="-2342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Профессиональная подготовка </a:t>
            </a:r>
            <a:b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518364"/>
            <a:ext cx="8352928" cy="1895862"/>
            <a:chOff x="1296" y="1824"/>
            <a:chExt cx="2976" cy="432"/>
          </a:xfrm>
        </p:grpSpPr>
        <p:sp>
          <p:nvSpPr>
            <p:cNvPr id="79877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78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gray">
            <a:xfrm>
              <a:off x="1680" y="1897"/>
              <a:ext cx="2541" cy="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Курсовая подготовка на </a:t>
              </a:r>
              <a:r>
                <a:rPr lang="ru-RU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базе ГБОУ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ДПО ЦПК </a:t>
              </a:r>
              <a:r>
                <a:rPr lang="ru-RU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«Ресурсный центр» </a:t>
              </a:r>
              <a:r>
                <a:rPr lang="ru-RU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Новокуйбышевск.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Получение сертификата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80" name="Text Box 8"/>
            <p:cNvSpPr txBox="1">
              <a:spLocks noChangeArrowheads="1"/>
            </p:cNvSpPr>
            <p:nvPr/>
          </p:nvSpPr>
          <p:spPr bwMode="gray">
            <a:xfrm>
              <a:off x="1403" y="1886"/>
              <a:ext cx="20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9512" y="2029982"/>
            <a:ext cx="8352928" cy="1895861"/>
            <a:chOff x="1296" y="1698"/>
            <a:chExt cx="2976" cy="432"/>
          </a:xfrm>
        </p:grpSpPr>
        <p:sp>
          <p:nvSpPr>
            <p:cNvPr id="79882" name="AutoShape 10"/>
            <p:cNvSpPr>
              <a:spLocks noChangeArrowheads="1"/>
            </p:cNvSpPr>
            <p:nvPr/>
          </p:nvSpPr>
          <p:spPr bwMode="gray">
            <a:xfrm>
              <a:off x="1536" y="1772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3" name="AutoShape 11"/>
            <p:cNvSpPr>
              <a:spLocks noChangeArrowheads="1"/>
            </p:cNvSpPr>
            <p:nvPr/>
          </p:nvSpPr>
          <p:spPr bwMode="gray">
            <a:xfrm>
              <a:off x="1296" y="1698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4" name="Text Box 12"/>
            <p:cNvSpPr txBox="1">
              <a:spLocks noChangeArrowheads="1"/>
            </p:cNvSpPr>
            <p:nvPr/>
          </p:nvSpPr>
          <p:spPr bwMode="gray">
            <a:xfrm>
              <a:off x="1728" y="1800"/>
              <a:ext cx="2160" cy="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Мастер-класс на базе ГБОУ ДПО ЦПК «Ресурсный центр» </a:t>
              </a:r>
              <a:r>
                <a:rPr lang="ru-RU" sz="24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г.о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Новокуйбышевск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gray">
            <a:xfrm>
              <a:off x="1401" y="1786"/>
              <a:ext cx="20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9892" name="AutoShape 20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853135" y="5344385"/>
            <a:ext cx="7679305" cy="12639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93" name="AutoShape 21"/>
          <p:cNvSpPr>
            <a:spLocks noChangeArrowheads="1"/>
          </p:cNvSpPr>
          <p:nvPr/>
        </p:nvSpPr>
        <p:spPr bwMode="gray">
          <a:xfrm>
            <a:off x="179512" y="5015242"/>
            <a:ext cx="1212522" cy="1895863"/>
          </a:xfrm>
          <a:prstGeom prst="diamond">
            <a:avLst/>
          </a:prstGeom>
          <a:solidFill>
            <a:schemeClr val="fol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3591054"/>
            <a:ext cx="8352928" cy="1895862"/>
            <a:chOff x="179512" y="3591054"/>
            <a:chExt cx="8352928" cy="1895862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79512" y="3591054"/>
              <a:ext cx="8352928" cy="1895862"/>
              <a:chOff x="1296" y="1824"/>
              <a:chExt cx="2976" cy="432"/>
            </a:xfrm>
            <a:solidFill>
              <a:srgbClr val="92D050"/>
            </a:solidFill>
          </p:grpSpPr>
          <p:sp>
            <p:nvSpPr>
              <p:cNvPr id="79887" name="AutoShape 1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92D050"/>
                  </a:gs>
                  <a:gs pos="50000">
                    <a:srgbClr val="CCFF99"/>
                  </a:gs>
                  <a:gs pos="100000">
                    <a:srgbClr val="92D050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8" name="AutoShape 1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0" name="Text Box 18"/>
              <p:cNvSpPr txBox="1">
                <a:spLocks noChangeArrowheads="1"/>
              </p:cNvSpPr>
              <p:nvPr/>
            </p:nvSpPr>
            <p:spPr bwMode="gray">
              <a:xfrm>
                <a:off x="1403" y="1917"/>
                <a:ext cx="203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79894" name="Text Box 22"/>
            <p:cNvSpPr txBox="1">
              <a:spLocks noChangeArrowheads="1"/>
            </p:cNvSpPr>
            <p:nvPr/>
          </p:nvSpPr>
          <p:spPr bwMode="gray">
            <a:xfrm>
              <a:off x="1392034" y="3861048"/>
              <a:ext cx="7140406" cy="1154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3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Организация и проведение семинара по использованию современного лабораторного оборудования руководителем ВТГ</a:t>
              </a:r>
              <a:endPara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895" name="Text Box 23"/>
          <p:cNvSpPr txBox="1">
            <a:spLocks noChangeArrowheads="1"/>
          </p:cNvSpPr>
          <p:nvPr/>
        </p:nvSpPr>
        <p:spPr bwMode="gray">
          <a:xfrm>
            <a:off x="479836" y="5287334"/>
            <a:ext cx="569773" cy="1013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gray">
          <a:xfrm>
            <a:off x="1392034" y="5630784"/>
            <a:ext cx="714040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и </a:t>
            </a:r>
            <a:r>
              <a:rPr lang="ru-RU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учителями-</a:t>
            </a:r>
            <a:r>
              <a:rPr lang="ru-RU" sz="23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тьюторами</a:t>
            </a:r>
            <a:r>
              <a:rPr lang="ru-RU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«Мастер-класс»</a:t>
            </a: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5202" y="-109181"/>
            <a:ext cx="9144000" cy="6967181"/>
          </a:xfrm>
          <a:prstGeom prst="rect">
            <a:avLst/>
          </a:prstGeom>
          <a:noFill/>
        </p:spPr>
      </p:pic>
      <p:sp>
        <p:nvSpPr>
          <p:cNvPr id="10" name="Прямоугольник с двумя вырезанными соседними углами 9"/>
          <p:cNvSpPr/>
          <p:nvPr/>
        </p:nvSpPr>
        <p:spPr>
          <a:xfrm rot="5400000" flipH="1">
            <a:off x="-1285876" y="1285876"/>
            <a:ext cx="6858000" cy="4286248"/>
          </a:xfrm>
          <a:prstGeom prst="snip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44" y="1164441"/>
            <a:ext cx="4000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Это инструмент для проведения текущего, урочного и итогового контроля знаний и мониторинга образовательных достижений обучающихся. </a:t>
            </a:r>
            <a:r>
              <a:rPr lang="en-US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PROClass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это программно-аппаратный комплекс, включающий программное обеспечение, устанавливаемое на персональный компьютер и комплект оборудования, состоящий из приемника сигналов и беспроводных пультов для ответа на вопросы педагога. 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32" y="0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контроля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мониторинга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качества знаний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PROClass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0" name="Picture 2" descr="http://kruf9.3dn.ru/img/procl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834884"/>
            <a:ext cx="3357586" cy="1951701"/>
          </a:xfrm>
          <a:prstGeom prst="roundRect">
            <a:avLst>
              <a:gd name="adj" fmla="val 4298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TextBox 41"/>
          <p:cNvSpPr txBox="1"/>
          <p:nvPr/>
        </p:nvSpPr>
        <p:spPr>
          <a:xfrm rot="20846557">
            <a:off x="4653707" y="254052"/>
            <a:ext cx="3929090" cy="1687890"/>
          </a:xfrm>
          <a:prstGeom prst="wedgeEllipseCallout">
            <a:avLst>
              <a:gd name="adj1" fmla="val -68035"/>
              <a:gd name="adj2" fmla="val 28642"/>
            </a:avLst>
          </a:prstGeom>
          <a:solidFill>
            <a:srgbClr val="99FF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ИНТЕРАКТИВНОСТЬ – способствует созданию атмосферы доверия, открытости на уроке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20846557">
            <a:off x="4676267" y="2198390"/>
            <a:ext cx="4143372" cy="2077403"/>
          </a:xfrm>
          <a:prstGeom prst="wedgeEllipseCallout">
            <a:avLst>
              <a:gd name="adj1" fmla="val -71057"/>
              <a:gd name="adj2" fmla="val 28745"/>
            </a:avLst>
          </a:prstGeom>
          <a:solidFill>
            <a:srgbClr val="99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УДОБСТВО – легко и быстро осваивается, просто в эксплуатации, повышает эффективность работы педагога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20846557">
            <a:off x="4761650" y="4453939"/>
            <a:ext cx="4357718" cy="2077403"/>
          </a:xfrm>
          <a:prstGeom prst="wedgeEllipseCallout">
            <a:avLst>
              <a:gd name="adj1" fmla="val -71791"/>
              <a:gd name="adj2" fmla="val 11300"/>
            </a:avLst>
          </a:prstGeom>
          <a:solidFill>
            <a:srgbClr val="CC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 – все уч-ся могут отвечать, даже те, которые стесняются; проверяет и автоматически выставляет объективную оценку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5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09181"/>
            <a:ext cx="9144000" cy="6967181"/>
          </a:xfrm>
          <a:prstGeom prst="rect">
            <a:avLst/>
          </a:prstGeom>
          <a:noFill/>
        </p:spPr>
      </p:pic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1969" y="-1714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PROClass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518364"/>
            <a:ext cx="8352928" cy="1895862"/>
            <a:chOff x="1296" y="1824"/>
            <a:chExt cx="2976" cy="432"/>
          </a:xfrm>
        </p:grpSpPr>
        <p:sp>
          <p:nvSpPr>
            <p:cNvPr id="79877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78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Использование тестов из программного обеспечения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80" name="Text Box 8"/>
            <p:cNvSpPr txBox="1">
              <a:spLocks noChangeArrowheads="1"/>
            </p:cNvSpPr>
            <p:nvPr/>
          </p:nvSpPr>
          <p:spPr bwMode="gray">
            <a:xfrm>
              <a:off x="1403" y="1886"/>
              <a:ext cx="20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9512" y="2029982"/>
            <a:ext cx="8352928" cy="1895861"/>
            <a:chOff x="1296" y="1698"/>
            <a:chExt cx="2976" cy="432"/>
          </a:xfrm>
        </p:grpSpPr>
        <p:sp>
          <p:nvSpPr>
            <p:cNvPr id="79882" name="AutoShape 10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536" y="1772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FFFCC"/>
                </a:gs>
                <a:gs pos="100000">
                  <a:srgbClr val="FFC000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3" name="AutoShape 11"/>
            <p:cNvSpPr>
              <a:spLocks noChangeArrowheads="1"/>
            </p:cNvSpPr>
            <p:nvPr/>
          </p:nvSpPr>
          <p:spPr bwMode="gray">
            <a:xfrm>
              <a:off x="1296" y="1698"/>
              <a:ext cx="432" cy="432"/>
            </a:xfrm>
            <a:prstGeom prst="diamond">
              <a:avLst/>
            </a:prstGeom>
            <a:solidFill>
              <a:srgbClr val="FFC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4" name="Text Box 12"/>
            <p:cNvSpPr txBox="1">
              <a:spLocks noChangeArrowheads="1"/>
            </p:cNvSpPr>
            <p:nvPr/>
          </p:nvSpPr>
          <p:spPr bwMode="gray">
            <a:xfrm>
              <a:off x="1728" y="1800"/>
              <a:ext cx="2160" cy="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Создание своей методической копилки. Разработка тестов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gray">
            <a:xfrm>
              <a:off x="1401" y="1786"/>
              <a:ext cx="20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79512" y="3591054"/>
            <a:ext cx="8352928" cy="1895862"/>
            <a:chOff x="1296" y="1824"/>
            <a:chExt cx="2976" cy="432"/>
          </a:xfrm>
        </p:grpSpPr>
        <p:sp>
          <p:nvSpPr>
            <p:cNvPr id="79887" name="AutoShape 1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8" name="AutoShape 1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0" name="Text Box 18"/>
            <p:cNvSpPr txBox="1">
              <a:spLocks noChangeArrowheads="1"/>
            </p:cNvSpPr>
            <p:nvPr/>
          </p:nvSpPr>
          <p:spPr bwMode="gray">
            <a:xfrm>
              <a:off x="1403" y="1886"/>
              <a:ext cx="20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79894" name="Text Box 22"/>
          <p:cNvSpPr txBox="1">
            <a:spLocks noChangeArrowheads="1"/>
          </p:cNvSpPr>
          <p:nvPr/>
        </p:nvSpPr>
        <p:spPr bwMode="gray">
          <a:xfrm>
            <a:off x="1751300" y="4080204"/>
            <a:ext cx="6062609" cy="829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Режим «Блиц» удобно применять во внеурочной деятельности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5085187"/>
            <a:ext cx="8352928" cy="1895862"/>
            <a:chOff x="179512" y="5085187"/>
            <a:chExt cx="8352928" cy="1895862"/>
          </a:xfrm>
        </p:grpSpPr>
        <p:sp>
          <p:nvSpPr>
            <p:cNvPr id="79892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853135" y="5414329"/>
              <a:ext cx="7679305" cy="12639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3" name="AutoShape 21"/>
            <p:cNvSpPr>
              <a:spLocks noChangeArrowheads="1"/>
            </p:cNvSpPr>
            <p:nvPr/>
          </p:nvSpPr>
          <p:spPr bwMode="gray">
            <a:xfrm>
              <a:off x="179512" y="5085187"/>
              <a:ext cx="1212522" cy="189586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5" name="Text Box 23"/>
            <p:cNvSpPr txBox="1">
              <a:spLocks noChangeArrowheads="1"/>
            </p:cNvSpPr>
            <p:nvPr/>
          </p:nvSpPr>
          <p:spPr bwMode="gray">
            <a:xfrm>
              <a:off x="479836" y="5357278"/>
              <a:ext cx="569773" cy="10137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gray">
            <a:xfrm>
              <a:off x="1844675" y="5517232"/>
              <a:ext cx="6062609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Режим «Задать вопрос» не требует предварительной подготовки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9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84176"/>
            <a:ext cx="9144000" cy="6967181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0" y="159018"/>
            <a:ext cx="2398395" cy="179959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77" y="621298"/>
            <a:ext cx="2400935" cy="179959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" y="2490378"/>
            <a:ext cx="2400935" cy="179959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03" y="3069570"/>
            <a:ext cx="2400935" cy="179959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10" y="285138"/>
            <a:ext cx="2397125" cy="179959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2" name="Рисунок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7362"/>
            <a:ext cx="2397125" cy="179959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64" y="2803916"/>
            <a:ext cx="2398395" cy="179959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5" name="Рисунок 14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7" y="4951673"/>
            <a:ext cx="2399665" cy="179959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35" y="4951673"/>
            <a:ext cx="2399665" cy="179959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55" y="3717642"/>
            <a:ext cx="2397125" cy="179959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" name="Управляющая кнопка: домой 1">
            <a:hlinkClick r:id="rId14" action="ppaction://hlinksldjump" highlightClick="1"/>
          </p:cNvPr>
          <p:cNvSpPr/>
          <p:nvPr/>
        </p:nvSpPr>
        <p:spPr>
          <a:xfrm>
            <a:off x="7236296" y="6021288"/>
            <a:ext cx="792088" cy="729975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&amp;Fcy;&amp;ocy;&amp;ncy;&amp;ycy; &amp;dcy;&amp;lcy;&amp;yacy; &amp;pcy;&amp;rcy;&amp;iecy;&amp;zcy;&amp;iecy;&amp;ncy;&amp;tcy;&amp;acy;&amp;ts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5202" y="-81797"/>
            <a:ext cx="9144000" cy="6967181"/>
          </a:xfrm>
          <a:prstGeom prst="rect">
            <a:avLst/>
          </a:prstGeom>
          <a:noFill/>
        </p:spPr>
      </p:pic>
      <p:grpSp>
        <p:nvGrpSpPr>
          <p:cNvPr id="4" name="Группа 12"/>
          <p:cNvGrpSpPr/>
          <p:nvPr/>
        </p:nvGrpSpPr>
        <p:grpSpPr>
          <a:xfrm>
            <a:off x="0" y="-99392"/>
            <a:ext cx="7884368" cy="1440160"/>
            <a:chOff x="-77430" y="620688"/>
            <a:chExt cx="8825894" cy="136815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Нашивка 1"/>
            <p:cNvSpPr/>
            <p:nvPr/>
          </p:nvSpPr>
          <p:spPr>
            <a:xfrm>
              <a:off x="1691680" y="620688"/>
              <a:ext cx="7056784" cy="1368152"/>
            </a:xfrm>
            <a:prstGeom prst="chevron">
              <a:avLst>
                <a:gd name="adj" fmla="val 28734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Нашивка 2"/>
            <p:cNvSpPr/>
            <p:nvPr/>
          </p:nvSpPr>
          <p:spPr>
            <a:xfrm flipH="1">
              <a:off x="-77430" y="620688"/>
              <a:ext cx="1797888" cy="1368152"/>
            </a:xfrm>
            <a:prstGeom prst="chevron">
              <a:avLst>
                <a:gd name="adj" fmla="val 1172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6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1556792"/>
            <a:ext cx="8246150" cy="3456384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CC99FF"/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Это программно-аппаратный комплекс, обеспечивающий сбор и обработку данных экспериментов в области различных дисциплин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области начальной, основной и средней школы, а также первичных дисциплин учреждений начального, среднего и высшего профессионального образования. 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188640"/>
            <a:ext cx="5166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Модульная система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экспериментов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PROLog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ttp://kruf9.3dn.ru/img/pro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-27384"/>
            <a:ext cx="1285875" cy="1209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6" name="Группа 5"/>
          <p:cNvGrpSpPr/>
          <p:nvPr/>
        </p:nvGrpSpPr>
        <p:grpSpPr>
          <a:xfrm>
            <a:off x="500034" y="5643578"/>
            <a:ext cx="3286148" cy="1143008"/>
            <a:chOff x="500034" y="5643578"/>
            <a:chExt cx="3286148" cy="1143008"/>
          </a:xfrm>
        </p:grpSpPr>
        <p:sp>
          <p:nvSpPr>
            <p:cNvPr id="15" name="Скругленная прямоугольная выноска 14"/>
            <p:cNvSpPr/>
            <p:nvPr/>
          </p:nvSpPr>
          <p:spPr>
            <a:xfrm rot="10800000">
              <a:off x="500034" y="5679273"/>
              <a:ext cx="3286148" cy="1107313"/>
            </a:xfrm>
            <a:prstGeom prst="wedgeRoundRectCallout">
              <a:avLst>
                <a:gd name="adj1" fmla="val -63415"/>
                <a:gd name="adj2" fmla="val 107712"/>
                <a:gd name="adj3" fmla="val 16667"/>
              </a:avLst>
            </a:prstGeom>
            <a:gradFill flip="none" rotWithShape="1">
              <a:gsLst>
                <a:gs pos="0">
                  <a:srgbClr val="FFFF66">
                    <a:shade val="30000"/>
                    <a:satMod val="115000"/>
                  </a:srgbClr>
                </a:gs>
                <a:gs pos="50000">
                  <a:srgbClr val="FFFF66">
                    <a:shade val="67500"/>
                    <a:satMod val="115000"/>
                  </a:srgbClr>
                </a:gs>
                <a:gs pos="100000">
                  <a:srgbClr val="FFFF66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0100" y="5643578"/>
              <a:ext cx="23574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On-line</a:t>
              </a:r>
            </a:p>
            <a:p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прямой режим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500694" y="5643579"/>
            <a:ext cx="3286148" cy="1178749"/>
            <a:chOff x="5500694" y="5643579"/>
            <a:chExt cx="3286148" cy="1178749"/>
          </a:xfrm>
        </p:grpSpPr>
        <p:sp>
          <p:nvSpPr>
            <p:cNvPr id="13" name="Скругленная прямоугольная выноска 12"/>
            <p:cNvSpPr/>
            <p:nvPr/>
          </p:nvSpPr>
          <p:spPr>
            <a:xfrm rot="10800000">
              <a:off x="5500694" y="5715015"/>
              <a:ext cx="3286148" cy="1107313"/>
            </a:xfrm>
            <a:prstGeom prst="wedgeRoundRectCallout">
              <a:avLst>
                <a:gd name="adj1" fmla="val 69246"/>
                <a:gd name="adj2" fmla="val 111659"/>
                <a:gd name="adj3" fmla="val 16667"/>
              </a:avLst>
            </a:prstGeom>
            <a:gradFill flip="none" rotWithShape="1">
              <a:gsLst>
                <a:gs pos="0">
                  <a:srgbClr val="FFFF66">
                    <a:shade val="30000"/>
                    <a:satMod val="115000"/>
                  </a:srgbClr>
                </a:gs>
                <a:gs pos="50000">
                  <a:srgbClr val="FFFF66">
                    <a:shade val="67500"/>
                    <a:satMod val="115000"/>
                  </a:srgbClr>
                </a:gs>
                <a:gs pos="100000">
                  <a:srgbClr val="FFFF66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8" y="5643579"/>
              <a:ext cx="30003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Off-line</a:t>
              </a:r>
              <a:endPara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автономный  режим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2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526</Words>
  <Application>Microsoft Office PowerPoint</Application>
  <PresentationFormat>Экран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Профессиональная подготовка  педагогов</vt:lpstr>
      <vt:lpstr>Презентация PowerPoint</vt:lpstr>
      <vt:lpstr>PROClass</vt:lpstr>
      <vt:lpstr>Презентация PowerPoint</vt:lpstr>
      <vt:lpstr>Презентация PowerPoint</vt:lpstr>
      <vt:lpstr>Презентация PowerPoint</vt:lpstr>
      <vt:lpstr>Презентация PowerPoint</vt:lpstr>
      <vt:lpstr>Ноутбук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33</cp:revision>
  <dcterms:modified xsi:type="dcterms:W3CDTF">2013-07-04T09:33:28Z</dcterms:modified>
</cp:coreProperties>
</file>