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53" autoAdjust="0"/>
  </p:normalViewPr>
  <p:slideViewPr>
    <p:cSldViewPr>
      <p:cViewPr>
        <p:scale>
          <a:sx n="90" d="100"/>
          <a:sy n="90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9532-2083-4D19-95E4-2C73E3A12C5C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03B7-03BD-4629-830A-ED4F284F3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9532-2083-4D19-95E4-2C73E3A12C5C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03B7-03BD-4629-830A-ED4F284F3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9532-2083-4D19-95E4-2C73E3A12C5C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03B7-03BD-4629-830A-ED4F284F3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9532-2083-4D19-95E4-2C73E3A12C5C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03B7-03BD-4629-830A-ED4F284F3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9532-2083-4D19-95E4-2C73E3A12C5C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03B7-03BD-4629-830A-ED4F284F3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9532-2083-4D19-95E4-2C73E3A12C5C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03B7-03BD-4629-830A-ED4F284F3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9532-2083-4D19-95E4-2C73E3A12C5C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03B7-03BD-4629-830A-ED4F284F3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9532-2083-4D19-95E4-2C73E3A12C5C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03B7-03BD-4629-830A-ED4F284F3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9532-2083-4D19-95E4-2C73E3A12C5C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03B7-03BD-4629-830A-ED4F284F3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9532-2083-4D19-95E4-2C73E3A12C5C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03B7-03BD-4629-830A-ED4F284F3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9532-2083-4D19-95E4-2C73E3A12C5C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703B7-03BD-4629-830A-ED4F284F3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A9532-2083-4D19-95E4-2C73E3A12C5C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703B7-03BD-4629-830A-ED4F284F3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ГБОУ  ООШ  №  9 г.о. Новокуйбышевск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sz="2000" dirty="0" smtClean="0"/>
              <a:t>                              Презентация </a:t>
            </a:r>
            <a:r>
              <a:rPr lang="ru-RU" sz="2000" dirty="0" smtClean="0"/>
              <a:t>по экологии </a:t>
            </a:r>
            <a:br>
              <a:rPr lang="ru-RU" sz="2000" dirty="0" smtClean="0"/>
            </a:br>
            <a:r>
              <a:rPr lang="ru-RU" sz="2000" dirty="0" smtClean="0"/>
              <a:t>                                     «</a:t>
            </a:r>
            <a:r>
              <a:rPr lang="ru-RU" sz="2000" dirty="0" smtClean="0"/>
              <a:t>Букет примет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Составила учитель биологии    Белова Н.А.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2013г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30 апреля день Зосима -пчельника</a:t>
            </a:r>
            <a:endParaRPr lang="ru-RU" sz="28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 этот день, названный</a:t>
            </a:r>
            <a:r>
              <a:rPr lang="ru-RU" sz="2000" b="1" dirty="0" smtClean="0"/>
              <a:t>  </a:t>
            </a:r>
            <a:r>
              <a:rPr lang="ru-RU" sz="2000" b="1" i="1" dirty="0" err="1" smtClean="0"/>
              <a:t>Зосимой</a:t>
            </a:r>
            <a:r>
              <a:rPr lang="ru-RU" sz="2000" b="1" i="1" dirty="0" smtClean="0"/>
              <a:t> –пчельником</a:t>
            </a:r>
            <a:r>
              <a:rPr lang="ru-RU" sz="2000" dirty="0" smtClean="0"/>
              <a:t>, вывозили ульи с пчелами на пасеки.  И неутомимые сборщицы цветочного нектара начинали свой благородный труд</a:t>
            </a:r>
            <a:endParaRPr lang="ru-RU" sz="2000" dirty="0"/>
          </a:p>
        </p:txBody>
      </p:sp>
      <p:pic>
        <p:nvPicPr>
          <p:cNvPr id="4" name="Рисунок 3" descr="http://i-pic.narod.ru/02-bee/thumb/02-bee_0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500306"/>
            <a:ext cx="3500462" cy="385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Пчел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496"/>
            <a:ext cx="3857652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00013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>Букет    примет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/>
              <a:t>Бабушкины  приметы?- удивиться, возможно каждый.  И охота  людям возиться в  компьютерный век с этим старьем! Старьем? Да не скажите! Бережно, любовно, цветок к цветку, издревле собирал русский народ букет фенологических примет, и благодарная память многих поколений наших предков сохранила их- донесла  до сегодняшних дней . Донесла ,чтобы мы с вами пользовались </a:t>
            </a:r>
            <a:endParaRPr lang="ru-RU" sz="1600" b="1" dirty="0"/>
          </a:p>
        </p:txBody>
      </p:sp>
      <p:pic>
        <p:nvPicPr>
          <p:cNvPr id="4" name="Рисунок 3" descr="tn_gallery_953_176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143380"/>
            <a:ext cx="15716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424606329-71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4214818"/>
            <a:ext cx="1285884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fotozveri.ru/liagushka/1501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285728"/>
            <a:ext cx="1788484" cy="142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 </a:t>
            </a:r>
            <a:r>
              <a:rPr lang="ru-RU" sz="2800" b="1" dirty="0" smtClean="0">
                <a:latin typeface="+mn-lt"/>
              </a:rPr>
              <a:t>Дарья- </a:t>
            </a:r>
            <a:r>
              <a:rPr lang="ru-RU" sz="2800" b="1" dirty="0" err="1" smtClean="0">
                <a:latin typeface="+mn-lt"/>
              </a:rPr>
              <a:t>грязнопробудка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Народный календарь  апреля  начинается с</a:t>
            </a:r>
          </a:p>
          <a:p>
            <a:pPr>
              <a:buNone/>
            </a:pPr>
            <a:r>
              <a:rPr lang="ru-RU" sz="2000" dirty="0" smtClean="0"/>
              <a:t>                        </a:t>
            </a:r>
            <a:r>
              <a:rPr lang="ru-RU" sz="2000" b="1" dirty="0" smtClean="0"/>
              <a:t>« Дарьи- </a:t>
            </a:r>
            <a:r>
              <a:rPr lang="ru-RU" sz="2000" b="1" dirty="0" err="1" smtClean="0"/>
              <a:t>грязнопробудки</a:t>
            </a:r>
            <a:r>
              <a:rPr lang="ru-RU" sz="2000" b="1" dirty="0" smtClean="0"/>
              <a:t>»</a:t>
            </a:r>
          </a:p>
          <a:p>
            <a:pPr>
              <a:buNone/>
            </a:pPr>
            <a:r>
              <a:rPr lang="ru-RU" sz="2000" dirty="0" smtClean="0"/>
              <a:t>Этот день называется так, оттого, что желтым ободком тающего снега обводила она в этот день проруби на прудах и реках. Существовала любопытная примета: считалось, что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какова погода 1 апреля, такой  она</a:t>
            </a:r>
            <a:r>
              <a:rPr lang="ru-RU" sz="2000" i="1" dirty="0" smtClean="0"/>
              <a:t>  </a:t>
            </a:r>
            <a:r>
              <a:rPr lang="ru-RU" sz="2000" b="1" i="1" dirty="0" smtClean="0"/>
              <a:t>будет</a:t>
            </a:r>
            <a:r>
              <a:rPr lang="ru-RU" sz="2000" i="1" dirty="0" smtClean="0"/>
              <a:t>  </a:t>
            </a:r>
            <a:r>
              <a:rPr lang="ru-RU" sz="2000" b="1" i="1" dirty="0" smtClean="0"/>
              <a:t>и 1 октября</a:t>
            </a:r>
            <a:r>
              <a:rPr lang="ru-RU" sz="2000" i="1" dirty="0" smtClean="0"/>
              <a:t>. </a:t>
            </a:r>
            <a:r>
              <a:rPr lang="ru-RU" sz="2000" dirty="0" smtClean="0"/>
              <a:t>Надо не забыть и проверить</a:t>
            </a:r>
            <a:endParaRPr lang="ru-RU" sz="2000" dirty="0"/>
          </a:p>
        </p:txBody>
      </p:sp>
      <p:pic>
        <p:nvPicPr>
          <p:cNvPr id="8194" name="Picture 2" descr="http://www.art-see.ru/19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286124"/>
            <a:ext cx="3286148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7 апреля праздник Благовещенья</a:t>
            </a:r>
            <a:endParaRPr lang="ru-RU" sz="2800" b="1" dirty="0">
              <a:latin typeface="+mn-lt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/>
              <a:t>И</a:t>
            </a:r>
            <a:r>
              <a:rPr lang="ru-RU" sz="2000" dirty="0" smtClean="0"/>
              <a:t>здавна на </a:t>
            </a:r>
            <a:r>
              <a:rPr lang="ru-RU" sz="2000" dirty="0"/>
              <a:t>Р</a:t>
            </a:r>
            <a:r>
              <a:rPr lang="ru-RU" sz="2000" dirty="0" smtClean="0"/>
              <a:t>уси в этот день выпускали на волю птиц.</a:t>
            </a:r>
          </a:p>
          <a:p>
            <a:pPr>
              <a:buNone/>
            </a:pPr>
            <a:r>
              <a:rPr lang="ru-RU" sz="2000" dirty="0" smtClean="0"/>
              <a:t> Мудрый, возвышающий и облагораживающий душу обряд.</a:t>
            </a:r>
          </a:p>
          <a:p>
            <a:pPr>
              <a:buFont typeface="Wingdings" pitchFamily="2" charset="2"/>
              <a:buChar char="Ø"/>
            </a:pPr>
            <a:endParaRPr lang="ru-RU" sz="20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/>
              <a:t>«Если в благовещенье ветер, иней и туман- к урожайному году»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/>
              <a:t>«На благовещенье дождь- родиться рожь»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/>
              <a:t>«Мокрое благовещенье- грибное лето.»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/>
              <a:t>На благовещенье  мороз- урожай на грузди»</a:t>
            </a:r>
          </a:p>
          <a:p>
            <a:pPr>
              <a:buFont typeface="Wingdings" pitchFamily="2" charset="2"/>
              <a:buChar char="Ø"/>
            </a:pPr>
            <a:endParaRPr lang="ru-RU" sz="2000" b="1" i="1" dirty="0"/>
          </a:p>
        </p:txBody>
      </p:sp>
      <p:pic>
        <p:nvPicPr>
          <p:cNvPr id="10" name="Рисунок 9" descr="Фон с клетко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121441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Готовый коллаж: птица, помещённая в клетк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3071810"/>
            <a:ext cx="1571636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9 апреля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endParaRPr lang="ru-RU" sz="2000" i="1" dirty="0" smtClean="0">
              <a:cs typeface="Arial" pitchFamily="34" charset="0"/>
            </a:endParaRPr>
          </a:p>
          <a:p>
            <a:pPr>
              <a:buNone/>
            </a:pPr>
            <a:r>
              <a:rPr lang="ru-RU" sz="2000" i="1" dirty="0" smtClean="0">
                <a:cs typeface="Arial" pitchFamily="34" charset="0"/>
              </a:rPr>
              <a:t>На </a:t>
            </a:r>
            <a:r>
              <a:rPr lang="ru-RU" sz="2000" i="1" dirty="0" err="1" smtClean="0">
                <a:cs typeface="Arial" pitchFamily="34" charset="0"/>
              </a:rPr>
              <a:t>Матрену-полурепницу</a:t>
            </a:r>
            <a:r>
              <a:rPr lang="ru-RU" sz="2000" i="1" dirty="0" smtClean="0">
                <a:cs typeface="Arial" pitchFamily="34" charset="0"/>
              </a:rPr>
              <a:t> прилетали </a:t>
            </a:r>
            <a:r>
              <a:rPr lang="ru-RU" sz="2000" b="1" i="1" dirty="0" smtClean="0">
                <a:cs typeface="Arial" pitchFamily="34" charset="0"/>
              </a:rPr>
              <a:t>Чибисы</a:t>
            </a:r>
            <a:r>
              <a:rPr lang="ru-RU" sz="2000" i="1" dirty="0" smtClean="0">
                <a:cs typeface="Arial" pitchFamily="34" charset="0"/>
              </a:rPr>
              <a:t>. А </a:t>
            </a:r>
            <a:r>
              <a:rPr lang="ru-RU" sz="2000" i="1" dirty="0" err="1" smtClean="0">
                <a:cs typeface="Arial" pitchFamily="34" charset="0"/>
              </a:rPr>
              <a:t>полурепницей</a:t>
            </a:r>
            <a:r>
              <a:rPr lang="ru-RU" sz="2000" i="1" dirty="0" smtClean="0">
                <a:cs typeface="Arial" pitchFamily="34" charset="0"/>
              </a:rPr>
              <a:t> она названа потому, что в этот день отбирали семена на посев. Важное занятие поскольку репа, вместе с капустой, до широкого внедрения картофеля была много лет основной пищей русского народа.</a:t>
            </a:r>
            <a:endParaRPr lang="ru-RU" sz="2000" i="1" dirty="0">
              <a:cs typeface="Arial" pitchFamily="34" charset="0"/>
            </a:endParaRPr>
          </a:p>
        </p:txBody>
      </p:sp>
      <p:pic>
        <p:nvPicPr>
          <p:cNvPr id="7" name="Picture 6" descr="Чиб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2071702" cy="1857388"/>
          </a:xfrm>
          <a:prstGeom prst="rect">
            <a:avLst/>
          </a:prstGeom>
          <a:noFill/>
        </p:spPr>
      </p:pic>
      <p:pic>
        <p:nvPicPr>
          <p:cNvPr id="6152" name="Picture 8" descr="http://www.rbcu.ru/upload/iblock/2c5/p1000375thumbn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572008"/>
            <a:ext cx="350046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15 апреля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Таинственные  связи  существовали между  благополучием  человека и весенним  половодьем, совпадения  случались  часто. </a:t>
            </a:r>
          </a:p>
          <a:p>
            <a:pPr>
              <a:buNone/>
            </a:pPr>
            <a:r>
              <a:rPr lang="ru-RU" sz="1800" b="1" dirty="0" smtClean="0"/>
              <a:t>15 апреля </a:t>
            </a:r>
            <a:r>
              <a:rPr lang="ru-RU" sz="1800" dirty="0" smtClean="0"/>
              <a:t>называли днем </a:t>
            </a:r>
            <a:r>
              <a:rPr lang="ru-RU" sz="1800" b="1" i="1" dirty="0" smtClean="0"/>
              <a:t>Тита </a:t>
            </a:r>
            <a:r>
              <a:rPr lang="ru-RU" sz="1800" b="1" i="1" dirty="0" err="1" smtClean="0"/>
              <a:t>Поликарповна</a:t>
            </a:r>
            <a:r>
              <a:rPr lang="ru-RU" sz="1800" b="1" i="1" dirty="0" smtClean="0"/>
              <a:t> </a:t>
            </a:r>
            <a:r>
              <a:rPr lang="ru-RU" sz="1800" dirty="0" smtClean="0"/>
              <a:t>и бытовало поверье:</a:t>
            </a:r>
          </a:p>
          <a:p>
            <a:pPr>
              <a:buNone/>
            </a:pPr>
            <a:r>
              <a:rPr lang="ru-RU" sz="1800" b="1" dirty="0" smtClean="0"/>
              <a:t>« Весенняя вода течет медленно- народу будет тяжело</a:t>
            </a:r>
            <a:r>
              <a:rPr lang="ru-RU" sz="1800" dirty="0" smtClean="0"/>
              <a:t>».</a:t>
            </a:r>
            <a:endParaRPr lang="ru-RU" sz="1800" dirty="0"/>
          </a:p>
        </p:txBody>
      </p:sp>
      <p:pic>
        <p:nvPicPr>
          <p:cNvPr id="8194" name="Picture 2" descr="Обои и картинки 700x469 53KB При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143248"/>
            <a:ext cx="6667500" cy="2181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17 апреля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Впервые </a:t>
            </a:r>
            <a:r>
              <a:rPr lang="ru-RU" dirty="0" err="1" smtClean="0"/>
              <a:t>курлычат</a:t>
            </a:r>
            <a:r>
              <a:rPr lang="ru-RU" dirty="0" smtClean="0"/>
              <a:t> журавли</a:t>
            </a:r>
            <a:endParaRPr lang="ru-RU" dirty="0"/>
          </a:p>
        </p:txBody>
      </p:sp>
      <p:pic>
        <p:nvPicPr>
          <p:cNvPr id="4098" name="Picture 2" descr="Серый журав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85728"/>
            <a:ext cx="1571636" cy="1428760"/>
          </a:xfrm>
          <a:prstGeom prst="rect">
            <a:avLst/>
          </a:prstGeom>
          <a:noFill/>
        </p:spPr>
      </p:pic>
      <p:pic>
        <p:nvPicPr>
          <p:cNvPr id="4100" name="Picture 4" descr="Стая журавлей. Закат. лучи, птицы, речка, полет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571744"/>
            <a:ext cx="7286676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18 апреля </a:t>
            </a:r>
            <a:r>
              <a:rPr lang="ru-RU" sz="2800" b="1" i="1" dirty="0" smtClean="0"/>
              <a:t>День </a:t>
            </a:r>
            <a:r>
              <a:rPr lang="ru-RU" sz="2800" b="1" i="1" dirty="0" err="1" smtClean="0"/>
              <a:t>Федулы-ветренника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Мысли</a:t>
            </a:r>
            <a:r>
              <a:rPr lang="ru-RU" sz="2000" b="1" i="1" dirty="0" smtClean="0"/>
              <a:t> </a:t>
            </a:r>
            <a:r>
              <a:rPr lang="ru-RU" sz="2000" dirty="0" smtClean="0"/>
              <a:t>и заботы были обращены к земле, полю не замешкаться бы с пахотой</a:t>
            </a:r>
          </a:p>
          <a:p>
            <a:pPr>
              <a:buNone/>
            </a:pPr>
            <a:r>
              <a:rPr lang="ru-RU" sz="2000" dirty="0" smtClean="0"/>
              <a:t>Не зря говориться «</a:t>
            </a:r>
            <a:r>
              <a:rPr lang="ru-RU" sz="2000" b="1" i="1" dirty="0" smtClean="0"/>
              <a:t>Вовремя вспашешь- веселей запляшешь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pic>
        <p:nvPicPr>
          <p:cNvPr id="4" name="Рисунок 3" descr="http://im8-tub-ru.yandex.net/i?id=295351770-57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143248"/>
            <a:ext cx="600079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24 апреля день </a:t>
            </a:r>
            <a:r>
              <a:rPr lang="ru-RU" sz="2800" b="1" dirty="0" err="1" smtClean="0">
                <a:latin typeface="+mn-lt"/>
              </a:rPr>
              <a:t>Антипа-половода</a:t>
            </a:r>
            <a:endParaRPr lang="ru-RU" sz="28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Антип –</a:t>
            </a:r>
            <a:r>
              <a:rPr lang="ru-RU" sz="2000" dirty="0" err="1" smtClean="0"/>
              <a:t>половода</a:t>
            </a:r>
            <a:r>
              <a:rPr lang="ru-RU" sz="2000" dirty="0" smtClean="0"/>
              <a:t> примерно в эти сроки вскрывались реки  В народе говорили, что  Антип –</a:t>
            </a:r>
            <a:r>
              <a:rPr lang="ru-RU" sz="2000" dirty="0" err="1" smtClean="0"/>
              <a:t>половода</a:t>
            </a:r>
            <a:r>
              <a:rPr lang="ru-RU" sz="2000" dirty="0" smtClean="0"/>
              <a:t> </a:t>
            </a:r>
            <a:r>
              <a:rPr lang="ru-RU" sz="2000" b="1" i="1" dirty="0" smtClean="0"/>
              <a:t>«воду распустил</a:t>
            </a:r>
            <a:r>
              <a:rPr lang="ru-RU" sz="2000" dirty="0" smtClean="0"/>
              <a:t>»и в разливе  воды, как в зеркале, отражены  надежды на урожай.</a:t>
            </a:r>
            <a:endParaRPr lang="ru-RU" sz="2000" dirty="0"/>
          </a:p>
        </p:txBody>
      </p:sp>
      <p:pic>
        <p:nvPicPr>
          <p:cNvPr id="2052" name="Picture 4" descr="http://www.perfectart.ru/fup/fup_49/279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643182"/>
            <a:ext cx="6715172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</TotalTime>
  <Words>372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ГБОУ  ООШ  №  9 г.о. Новокуйбышевск</vt:lpstr>
      <vt:lpstr>Букет    примет</vt:lpstr>
      <vt:lpstr>« Дарья- грязнопробудка»</vt:lpstr>
      <vt:lpstr>7 апреля праздник Благовещенья</vt:lpstr>
      <vt:lpstr>9 апреля</vt:lpstr>
      <vt:lpstr>15 апреля</vt:lpstr>
      <vt:lpstr>17 апреля</vt:lpstr>
      <vt:lpstr>18 апреля День Федулы-ветренника </vt:lpstr>
      <vt:lpstr>24 апреля день Антипа-половода</vt:lpstr>
      <vt:lpstr>30 апреля день Зосима -пчельника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Букет примет</dc:title>
  <dc:creator>Admin</dc:creator>
  <cp:lastModifiedBy>Мыш</cp:lastModifiedBy>
  <cp:revision>40</cp:revision>
  <dcterms:created xsi:type="dcterms:W3CDTF">2012-04-01T06:51:55Z</dcterms:created>
  <dcterms:modified xsi:type="dcterms:W3CDTF">2013-09-28T11:26:27Z</dcterms:modified>
</cp:coreProperties>
</file>